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oper Hewitt" charset="1" panose="00000000000000000000"/>
      <p:regular r:id="rId10"/>
    </p:embeddedFont>
    <p:embeddedFont>
      <p:font typeface="Cooper Hewitt Bold" charset="1" panose="00000000000000000000"/>
      <p:regular r:id="rId11"/>
    </p:embeddedFont>
    <p:embeddedFont>
      <p:font typeface="Cooper Hewitt Italics" charset="1" panose="00000000000000000000"/>
      <p:regular r:id="rId12"/>
    </p:embeddedFont>
    <p:embeddedFont>
      <p:font typeface="Cooper Hewitt Bold Italics" charset="1" panose="00000000000000000000"/>
      <p:regular r:id="rId13"/>
    </p:embeddedFont>
    <p:embeddedFont>
      <p:font typeface="Intro Rust" charset="1" panose="000005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25" Target="slides/slide11.xml" Type="http://schemas.openxmlformats.org/officeDocument/2006/relationships/slide"/><Relationship Id="rId26" Target="slides/slide12.xml" Type="http://schemas.openxmlformats.org/officeDocument/2006/relationships/slide"/><Relationship Id="rId27" Target="slides/slide13.xml" Type="http://schemas.openxmlformats.org/officeDocument/2006/relationships/slide"/><Relationship Id="rId28" Target="slides/slide14.xml" Type="http://schemas.openxmlformats.org/officeDocument/2006/relationships/slide"/><Relationship Id="rId29" Target="slides/slide15.xml" Type="http://schemas.openxmlformats.org/officeDocument/2006/relationships/slide"/><Relationship Id="rId3" Target="viewProps.xml" Type="http://schemas.openxmlformats.org/officeDocument/2006/relationships/viewProps"/><Relationship Id="rId30" Target="slides/slide16.xml" Type="http://schemas.openxmlformats.org/officeDocument/2006/relationships/slide"/><Relationship Id="rId31" Target="slides/slide17.xml" Type="http://schemas.openxmlformats.org/officeDocument/2006/relationships/slide"/><Relationship Id="rId32" Target="slides/slide18.xml" Type="http://schemas.openxmlformats.org/officeDocument/2006/relationships/slide"/><Relationship Id="rId33" Target="slides/slide19.xml" Type="http://schemas.openxmlformats.org/officeDocument/2006/relationships/slide"/><Relationship Id="rId34" Target="slides/slide20.xml" Type="http://schemas.openxmlformats.org/officeDocument/2006/relationships/slide"/><Relationship Id="rId35" Target="slides/slide21.xml" Type="http://schemas.openxmlformats.org/officeDocument/2006/relationships/slide"/><Relationship Id="rId36" Target="slides/slide22.xml" Type="http://schemas.openxmlformats.org/officeDocument/2006/relationships/slide"/><Relationship Id="rId37" Target="slides/slide23.xml" Type="http://schemas.openxmlformats.org/officeDocument/2006/relationships/slide"/><Relationship Id="rId38" Target="slides/slide24.xml" Type="http://schemas.openxmlformats.org/officeDocument/2006/relationships/slide"/><Relationship Id="rId39" Target="slides/slide25.xml" Type="http://schemas.openxmlformats.org/officeDocument/2006/relationships/slide"/><Relationship Id="rId4" Target="theme/theme1.xml" Type="http://schemas.openxmlformats.org/officeDocument/2006/relationships/theme"/><Relationship Id="rId40" Target="slides/slide26.xml" Type="http://schemas.openxmlformats.org/officeDocument/2006/relationships/slide"/><Relationship Id="rId41" Target="slides/slide27.xml" Type="http://schemas.openxmlformats.org/officeDocument/2006/relationships/slide"/><Relationship Id="rId42" Target="slides/slide28.xml" Type="http://schemas.openxmlformats.org/officeDocument/2006/relationships/slide"/><Relationship Id="rId43" Target="slides/slide29.xml" Type="http://schemas.openxmlformats.org/officeDocument/2006/relationships/slide"/><Relationship Id="rId44" Target="slides/slide30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41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png" Type="http://schemas.openxmlformats.org/officeDocument/2006/relationships/image"/><Relationship Id="rId12" Target="../media/image27.png" Type="http://schemas.openxmlformats.org/officeDocument/2006/relationships/image"/><Relationship Id="rId13" Target="../media/image28.png" Type="http://schemas.openxmlformats.org/officeDocument/2006/relationships/image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0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01566" y="3062791"/>
            <a:ext cx="11243619" cy="2015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8000">
                <a:solidFill>
                  <a:srgbClr val="347571"/>
                </a:solidFill>
                <a:latin typeface="Intro Rust"/>
              </a:rPr>
              <a:t>ONLINE BANKING</a:t>
            </a:r>
          </a:p>
          <a:p>
            <a:pPr marL="0" indent="0" lvl="0">
              <a:lnSpc>
                <a:spcPts val="7680"/>
              </a:lnSpc>
            </a:pPr>
            <a:r>
              <a:rPr lang="en-US" sz="8000">
                <a:solidFill>
                  <a:srgbClr val="347571"/>
                </a:solidFill>
                <a:latin typeface="Intro Rust"/>
              </a:rPr>
              <a:t>SYSTEM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145185" y="480120"/>
            <a:ext cx="7138565" cy="3880783"/>
          </a:xfrm>
          <a:custGeom>
            <a:avLst/>
            <a:gdLst/>
            <a:ahLst/>
            <a:cxnLst/>
            <a:rect r="r" b="b" t="t" l="l"/>
            <a:pathLst>
              <a:path h="3880783" w="7138565">
                <a:moveTo>
                  <a:pt x="0" y="0"/>
                </a:moveTo>
                <a:lnTo>
                  <a:pt x="7138565" y="0"/>
                </a:lnTo>
                <a:lnTo>
                  <a:pt x="7138565" y="3880784"/>
                </a:lnTo>
                <a:lnTo>
                  <a:pt x="0" y="3880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41298" y="3634796"/>
            <a:ext cx="3453281" cy="4015443"/>
          </a:xfrm>
          <a:custGeom>
            <a:avLst/>
            <a:gdLst/>
            <a:ahLst/>
            <a:cxnLst/>
            <a:rect r="r" b="b" t="t" l="l"/>
            <a:pathLst>
              <a:path h="4015443" w="3453281">
                <a:moveTo>
                  <a:pt x="0" y="0"/>
                </a:moveTo>
                <a:lnTo>
                  <a:pt x="3453281" y="0"/>
                </a:lnTo>
                <a:lnTo>
                  <a:pt x="3453281" y="4015442"/>
                </a:lnTo>
                <a:lnTo>
                  <a:pt x="0" y="40154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477148" y="4718236"/>
            <a:ext cx="2088211" cy="4846060"/>
          </a:xfrm>
          <a:custGeom>
            <a:avLst/>
            <a:gdLst/>
            <a:ahLst/>
            <a:cxnLst/>
            <a:rect r="r" b="b" t="t" l="l"/>
            <a:pathLst>
              <a:path h="4846060" w="2088211">
                <a:moveTo>
                  <a:pt x="0" y="0"/>
                </a:moveTo>
                <a:lnTo>
                  <a:pt x="2088211" y="0"/>
                </a:lnTo>
                <a:lnTo>
                  <a:pt x="2088211" y="4846060"/>
                </a:lnTo>
                <a:lnTo>
                  <a:pt x="0" y="48460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932782" y="8103157"/>
            <a:ext cx="5205819" cy="1703723"/>
          </a:xfrm>
          <a:custGeom>
            <a:avLst/>
            <a:gdLst/>
            <a:ahLst/>
            <a:cxnLst/>
            <a:rect r="r" b="b" t="t" l="l"/>
            <a:pathLst>
              <a:path h="1703723" w="5205819">
                <a:moveTo>
                  <a:pt x="0" y="0"/>
                </a:moveTo>
                <a:lnTo>
                  <a:pt x="5205819" y="0"/>
                </a:lnTo>
                <a:lnTo>
                  <a:pt x="5205819" y="1703723"/>
                </a:lnTo>
                <a:lnTo>
                  <a:pt x="0" y="17037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91753" y="3387146"/>
            <a:ext cx="4477573" cy="4477573"/>
          </a:xfrm>
          <a:custGeom>
            <a:avLst/>
            <a:gdLst/>
            <a:ahLst/>
            <a:cxnLst/>
            <a:rect r="r" b="b" t="t" l="l"/>
            <a:pathLst>
              <a:path h="4477573" w="4477573">
                <a:moveTo>
                  <a:pt x="0" y="0"/>
                </a:moveTo>
                <a:lnTo>
                  <a:pt x="4477572" y="0"/>
                </a:lnTo>
                <a:lnTo>
                  <a:pt x="4477572" y="4477572"/>
                </a:lnTo>
                <a:lnTo>
                  <a:pt x="0" y="447757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01566" y="8219727"/>
            <a:ext cx="6478007" cy="790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541"/>
              </a:lnSpc>
              <a:spcBef>
                <a:spcPct val="0"/>
              </a:spcBef>
            </a:pPr>
            <a:r>
              <a:rPr lang="en-US" sz="3957">
                <a:solidFill>
                  <a:srgbClr val="001A47"/>
                </a:solidFill>
                <a:latin typeface="Cooper Hewitt"/>
              </a:rPr>
              <a:t>Team 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0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3569" y="2208779"/>
            <a:ext cx="12876385" cy="7336971"/>
          </a:xfrm>
          <a:custGeom>
            <a:avLst/>
            <a:gdLst/>
            <a:ahLst/>
            <a:cxnLst/>
            <a:rect r="r" b="b" t="t" l="l"/>
            <a:pathLst>
              <a:path h="7336971" w="12876385">
                <a:moveTo>
                  <a:pt x="0" y="0"/>
                </a:moveTo>
                <a:lnTo>
                  <a:pt x="12876385" y="0"/>
                </a:lnTo>
                <a:lnTo>
                  <a:pt x="12876385" y="7336972"/>
                </a:lnTo>
                <a:lnTo>
                  <a:pt x="0" y="73369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39557" y="3295928"/>
            <a:ext cx="1268722" cy="1268722"/>
            <a:chOff x="0" y="0"/>
            <a:chExt cx="1691630" cy="169163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691630" cy="1691630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17901" lIns="17901" bIns="17901" rIns="17901"/>
              <a:lstStyle/>
              <a:p>
                <a:pPr algn="ctr">
                  <a:lnSpc>
                    <a:spcPts val="3120"/>
                  </a:lnSpc>
                </a:pPr>
              </a:p>
              <a:p>
                <a:pPr algn="ctr">
                  <a:lnSpc>
                    <a:spcPts val="3120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15231" y="106645"/>
              <a:ext cx="1461168" cy="1461168"/>
            </a:xfrm>
            <a:custGeom>
              <a:avLst/>
              <a:gdLst/>
              <a:ahLst/>
              <a:cxnLst/>
              <a:rect r="r" b="b" t="t" l="l"/>
              <a:pathLst>
                <a:path h="1461168" w="1461168">
                  <a:moveTo>
                    <a:pt x="0" y="0"/>
                  </a:moveTo>
                  <a:lnTo>
                    <a:pt x="1461168" y="0"/>
                  </a:lnTo>
                  <a:lnTo>
                    <a:pt x="1461168" y="1461168"/>
                  </a:lnTo>
                  <a:lnTo>
                    <a:pt x="0" y="14611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883569" y="845158"/>
            <a:ext cx="10133320" cy="1670050"/>
            <a:chOff x="0" y="0"/>
            <a:chExt cx="13511094" cy="222673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23825"/>
              <a:ext cx="13511094" cy="1085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759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347571"/>
                  </a:solidFill>
                  <a:latin typeface="Intro Rust"/>
                </a:rPr>
                <a:t>SEQUENCE DIAGRAM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442932"/>
              <a:ext cx="13511094" cy="7838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91957" y="6351963"/>
            <a:ext cx="1268722" cy="1268722"/>
            <a:chOff x="0" y="0"/>
            <a:chExt cx="1691630" cy="169163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691630" cy="169163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17901" lIns="17901" bIns="17901" rIns="17901"/>
              <a:lstStyle/>
              <a:p>
                <a:pPr algn="ctr">
                  <a:lnSpc>
                    <a:spcPts val="3120"/>
                  </a:lnSpc>
                </a:pPr>
              </a:p>
              <a:p>
                <a:pPr algn="ctr">
                  <a:lnSpc>
                    <a:spcPts val="3120"/>
                  </a:lnSpc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115231" y="106645"/>
              <a:ext cx="1461168" cy="1461168"/>
            </a:xfrm>
            <a:custGeom>
              <a:avLst/>
              <a:gdLst/>
              <a:ahLst/>
              <a:cxnLst/>
              <a:rect r="r" b="b" t="t" l="l"/>
              <a:pathLst>
                <a:path h="1461168" w="1461168">
                  <a:moveTo>
                    <a:pt x="0" y="0"/>
                  </a:moveTo>
                  <a:lnTo>
                    <a:pt x="1461168" y="0"/>
                  </a:lnTo>
                  <a:lnTo>
                    <a:pt x="1461168" y="1461168"/>
                  </a:lnTo>
                  <a:lnTo>
                    <a:pt x="0" y="14611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2061994" y="4564650"/>
            <a:ext cx="1268722" cy="1268722"/>
            <a:chOff x="0" y="0"/>
            <a:chExt cx="1691630" cy="1691630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1691630" cy="1691630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17901" lIns="17901" bIns="17901" rIns="17901"/>
              <a:lstStyle/>
              <a:p>
                <a:pPr algn="ctr">
                  <a:lnSpc>
                    <a:spcPts val="3120"/>
                  </a:lnSpc>
                </a:pPr>
              </a:p>
              <a:p>
                <a:pPr algn="ctr">
                  <a:lnSpc>
                    <a:spcPts val="3120"/>
                  </a:lnSpc>
                </a:pP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115231" y="106645"/>
              <a:ext cx="1461168" cy="1461168"/>
            </a:xfrm>
            <a:custGeom>
              <a:avLst/>
              <a:gdLst/>
              <a:ahLst/>
              <a:cxnLst/>
              <a:rect r="r" b="b" t="t" l="l"/>
              <a:pathLst>
                <a:path h="1461168" w="1461168">
                  <a:moveTo>
                    <a:pt x="0" y="0"/>
                  </a:moveTo>
                  <a:lnTo>
                    <a:pt x="1461168" y="0"/>
                  </a:lnTo>
                  <a:lnTo>
                    <a:pt x="1461168" y="1461168"/>
                  </a:lnTo>
                  <a:lnTo>
                    <a:pt x="0" y="14611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2193141" y="5795273"/>
            <a:ext cx="787718" cy="217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Arimo"/>
              </a:rPr>
              <a:t>Customer 2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3F0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5400000">
            <a:off x="-3519495" y="4280077"/>
            <a:ext cx="10206790" cy="1494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1014"/>
              </a:lnSpc>
              <a:spcBef>
                <a:spcPct val="0"/>
              </a:spcBef>
            </a:pPr>
            <a:r>
              <a:rPr lang="en-US" sz="11473">
                <a:solidFill>
                  <a:srgbClr val="347571"/>
                </a:solidFill>
                <a:latin typeface="Intro Rust"/>
              </a:rPr>
              <a:t>WHAT'S NEXT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794909" y="1608794"/>
            <a:ext cx="14464391" cy="8269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7978" indent="-388989" lvl="1">
              <a:lnSpc>
                <a:spcPts val="5044"/>
              </a:lnSpc>
              <a:buFont typeface="Arial"/>
              <a:buChar char="•"/>
            </a:pPr>
            <a:r>
              <a:rPr lang="en-US" sz="3603">
                <a:solidFill>
                  <a:srgbClr val="001A47"/>
                </a:solidFill>
                <a:latin typeface="Cooper Hewitt"/>
              </a:rPr>
              <a:t>Android app for the users.</a:t>
            </a:r>
          </a:p>
          <a:p>
            <a:pPr>
              <a:lnSpc>
                <a:spcPts val="5044"/>
              </a:lnSpc>
            </a:pPr>
          </a:p>
          <a:p>
            <a:pPr marL="777978" indent="-388989" lvl="1">
              <a:lnSpc>
                <a:spcPts val="5044"/>
              </a:lnSpc>
              <a:buFont typeface="Arial"/>
              <a:buChar char="•"/>
            </a:pPr>
            <a:r>
              <a:rPr lang="en-US" sz="3603">
                <a:solidFill>
                  <a:srgbClr val="001A47"/>
                </a:solidFill>
                <a:latin typeface="Cooper Hewitt"/>
              </a:rPr>
              <a:t>Scaling of the application.</a:t>
            </a:r>
          </a:p>
          <a:p>
            <a:pPr>
              <a:lnSpc>
                <a:spcPts val="5044"/>
              </a:lnSpc>
            </a:pPr>
          </a:p>
          <a:p>
            <a:pPr marL="777978" indent="-388989" lvl="1">
              <a:lnSpc>
                <a:spcPts val="5044"/>
              </a:lnSpc>
              <a:buFont typeface="Arial"/>
              <a:buChar char="•"/>
            </a:pPr>
            <a:r>
              <a:rPr lang="en-US" sz="3603">
                <a:solidFill>
                  <a:srgbClr val="001A47"/>
                </a:solidFill>
                <a:latin typeface="Cooper Hewitt"/>
              </a:rPr>
              <a:t>Adding more features to the dashboard for a personalized experience.</a:t>
            </a:r>
          </a:p>
          <a:p>
            <a:pPr>
              <a:lnSpc>
                <a:spcPts val="5044"/>
              </a:lnSpc>
            </a:pPr>
          </a:p>
          <a:p>
            <a:pPr marL="777978" indent="-388989" lvl="1">
              <a:lnSpc>
                <a:spcPts val="5044"/>
              </a:lnSpc>
              <a:buFont typeface="Arial"/>
              <a:buChar char="•"/>
            </a:pPr>
            <a:r>
              <a:rPr lang="en-US" sz="3603">
                <a:solidFill>
                  <a:srgbClr val="001A47"/>
                </a:solidFill>
                <a:latin typeface="Cooper Hewitt"/>
              </a:rPr>
              <a:t>Giving suggestions/insights based upon the transaction history</a:t>
            </a:r>
          </a:p>
          <a:p>
            <a:pPr>
              <a:lnSpc>
                <a:spcPts val="5044"/>
              </a:lnSpc>
            </a:pPr>
          </a:p>
          <a:p>
            <a:pPr marL="777978" indent="-388989" lvl="1">
              <a:lnSpc>
                <a:spcPts val="5044"/>
              </a:lnSpc>
              <a:buFont typeface="Arial"/>
              <a:buChar char="•"/>
            </a:pPr>
            <a:r>
              <a:rPr lang="en-US" sz="3603">
                <a:solidFill>
                  <a:srgbClr val="001A47"/>
                </a:solidFill>
                <a:latin typeface="Cooper Hewitt"/>
              </a:rPr>
              <a:t>Improve security using two-factor authentication</a:t>
            </a:r>
          </a:p>
          <a:p>
            <a:pPr>
              <a:lnSpc>
                <a:spcPts val="5044"/>
              </a:lnSpc>
            </a:pPr>
          </a:p>
          <a:p>
            <a:pPr>
              <a:lnSpc>
                <a:spcPts val="5044"/>
              </a:lnSpc>
            </a:pP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3475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72405" y="3644265"/>
            <a:ext cx="13135416" cy="1565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19"/>
              </a:lnSpc>
              <a:spcBef>
                <a:spcPct val="0"/>
              </a:spcBef>
            </a:pPr>
            <a:r>
              <a:rPr lang="en-US" sz="12000">
                <a:solidFill>
                  <a:srgbClr val="F3F0EC"/>
                </a:solidFill>
                <a:latin typeface="Intro Rust"/>
              </a:rPr>
              <a:t>TESTING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0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4015888"/>
            <a:ext cx="16230600" cy="3104102"/>
          </a:xfrm>
          <a:custGeom>
            <a:avLst/>
            <a:gdLst/>
            <a:ahLst/>
            <a:cxnLst/>
            <a:rect r="r" b="b" t="t" l="l"/>
            <a:pathLst>
              <a:path h="3104102" w="16230600">
                <a:moveTo>
                  <a:pt x="0" y="0"/>
                </a:moveTo>
                <a:lnTo>
                  <a:pt x="16230600" y="0"/>
                </a:lnTo>
                <a:lnTo>
                  <a:pt x="16230600" y="3104102"/>
                </a:lnTo>
                <a:lnTo>
                  <a:pt x="0" y="31041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80175"/>
            <a:ext cx="7135146" cy="2245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21"/>
              </a:lnSpc>
              <a:spcBef>
                <a:spcPct val="0"/>
              </a:spcBef>
            </a:pPr>
            <a:r>
              <a:rPr lang="en-US" sz="8980">
                <a:solidFill>
                  <a:srgbClr val="001A47"/>
                </a:solidFill>
                <a:latin typeface="Intro Rust"/>
              </a:rPr>
              <a:t>UNIT TESTING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0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845693"/>
            <a:ext cx="13084230" cy="6575081"/>
          </a:xfrm>
          <a:custGeom>
            <a:avLst/>
            <a:gdLst/>
            <a:ahLst/>
            <a:cxnLst/>
            <a:rect r="r" b="b" t="t" l="l"/>
            <a:pathLst>
              <a:path h="6575081" w="13084230">
                <a:moveTo>
                  <a:pt x="0" y="0"/>
                </a:moveTo>
                <a:lnTo>
                  <a:pt x="13084230" y="0"/>
                </a:lnTo>
                <a:lnTo>
                  <a:pt x="13084230" y="6575082"/>
                </a:lnTo>
                <a:lnTo>
                  <a:pt x="0" y="65750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08" r="0" b="-127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80175"/>
            <a:ext cx="7722940" cy="1159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21"/>
              </a:lnSpc>
              <a:spcBef>
                <a:spcPct val="0"/>
              </a:spcBef>
            </a:pPr>
            <a:r>
              <a:rPr lang="en-US" sz="8980">
                <a:solidFill>
                  <a:srgbClr val="001A47"/>
                </a:solidFill>
                <a:latin typeface="Intro Rust"/>
              </a:rPr>
              <a:t>SWAGGER UI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3475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72405" y="3644265"/>
            <a:ext cx="13135416" cy="3023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12000">
                <a:solidFill>
                  <a:srgbClr val="F3F0EC"/>
                </a:solidFill>
                <a:latin typeface="Intro Rust"/>
              </a:rPr>
              <a:t>PROJECT</a:t>
            </a:r>
          </a:p>
          <a:p>
            <a:pPr algn="ctr" marL="0" indent="0" lvl="0">
              <a:lnSpc>
                <a:spcPts val="11519"/>
              </a:lnSpc>
              <a:spcBef>
                <a:spcPct val="0"/>
              </a:spcBef>
            </a:pPr>
            <a:r>
              <a:rPr lang="en-US" sz="12000">
                <a:solidFill>
                  <a:srgbClr val="F3F0EC"/>
                </a:solidFill>
                <a:latin typeface="Intro Rust"/>
              </a:rPr>
              <a:t>SCREENSHOTS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3475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72405" y="3644265"/>
            <a:ext cx="13135416" cy="3023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12000">
                <a:solidFill>
                  <a:srgbClr val="F3F0EC"/>
                </a:solidFill>
                <a:latin typeface="Intro Rust"/>
              </a:rPr>
              <a:t>CLIENT</a:t>
            </a:r>
          </a:p>
          <a:p>
            <a:pPr algn="ctr" marL="0" indent="0" lvl="0">
              <a:lnSpc>
                <a:spcPts val="11519"/>
              </a:lnSpc>
              <a:spcBef>
                <a:spcPct val="0"/>
              </a:spcBef>
            </a:pPr>
            <a:r>
              <a:rPr lang="en-US" sz="12000">
                <a:solidFill>
                  <a:srgbClr val="F3F0EC"/>
                </a:solidFill>
                <a:latin typeface="Intro Rust"/>
              </a:rPr>
              <a:t>SIDE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0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811182"/>
            <a:ext cx="7449720" cy="4759886"/>
          </a:xfrm>
          <a:custGeom>
            <a:avLst/>
            <a:gdLst/>
            <a:ahLst/>
            <a:cxnLst/>
            <a:rect r="r" b="b" t="t" l="l"/>
            <a:pathLst>
              <a:path h="4759886" w="7449720">
                <a:moveTo>
                  <a:pt x="0" y="0"/>
                </a:moveTo>
                <a:lnTo>
                  <a:pt x="7449720" y="0"/>
                </a:lnTo>
                <a:lnTo>
                  <a:pt x="7449720" y="4759886"/>
                </a:lnTo>
                <a:lnTo>
                  <a:pt x="0" y="47598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346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675915"/>
            <a:ext cx="10993546" cy="6582385"/>
          </a:xfrm>
          <a:custGeom>
            <a:avLst/>
            <a:gdLst/>
            <a:ahLst/>
            <a:cxnLst/>
            <a:rect r="r" b="b" t="t" l="l"/>
            <a:pathLst>
              <a:path h="6582385" w="10993546">
                <a:moveTo>
                  <a:pt x="0" y="0"/>
                </a:moveTo>
                <a:lnTo>
                  <a:pt x="10993546" y="0"/>
                </a:lnTo>
                <a:lnTo>
                  <a:pt x="10993546" y="6582385"/>
                </a:lnTo>
                <a:lnTo>
                  <a:pt x="0" y="65823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313570" y="2675915"/>
            <a:ext cx="3570944" cy="6582385"/>
          </a:xfrm>
          <a:custGeom>
            <a:avLst/>
            <a:gdLst/>
            <a:ahLst/>
            <a:cxnLst/>
            <a:rect r="r" b="b" t="t" l="l"/>
            <a:pathLst>
              <a:path h="6582385" w="3570944">
                <a:moveTo>
                  <a:pt x="0" y="0"/>
                </a:moveTo>
                <a:lnTo>
                  <a:pt x="3570944" y="0"/>
                </a:lnTo>
                <a:lnTo>
                  <a:pt x="3570944" y="6582385"/>
                </a:lnTo>
                <a:lnTo>
                  <a:pt x="0" y="65823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444194" y="3166771"/>
            <a:ext cx="3299059" cy="5429222"/>
          </a:xfrm>
          <a:custGeom>
            <a:avLst/>
            <a:gdLst/>
            <a:ahLst/>
            <a:cxnLst/>
            <a:rect r="r" b="b" t="t" l="l"/>
            <a:pathLst>
              <a:path h="5429222" w="3299059">
                <a:moveTo>
                  <a:pt x="0" y="0"/>
                </a:moveTo>
                <a:lnTo>
                  <a:pt x="3299059" y="0"/>
                </a:lnTo>
                <a:lnTo>
                  <a:pt x="3299059" y="5429222"/>
                </a:lnTo>
                <a:lnTo>
                  <a:pt x="0" y="54292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227" t="-18488" r="-2227" b="-1969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80175"/>
            <a:ext cx="7135146" cy="1159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21"/>
              </a:lnSpc>
              <a:spcBef>
                <a:spcPct val="0"/>
              </a:spcBef>
            </a:pPr>
            <a:r>
              <a:rPr lang="en-US" sz="8980">
                <a:solidFill>
                  <a:srgbClr val="001A47"/>
                </a:solidFill>
                <a:latin typeface="Intro Rust"/>
              </a:rPr>
              <a:t>LOGIN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0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32620" y="2983712"/>
            <a:ext cx="3463335" cy="5902471"/>
          </a:xfrm>
          <a:custGeom>
            <a:avLst/>
            <a:gdLst/>
            <a:ahLst/>
            <a:cxnLst/>
            <a:rect r="r" b="b" t="t" l="l"/>
            <a:pathLst>
              <a:path h="5902471" w="3463335">
                <a:moveTo>
                  <a:pt x="0" y="0"/>
                </a:moveTo>
                <a:lnTo>
                  <a:pt x="3463335" y="0"/>
                </a:lnTo>
                <a:lnTo>
                  <a:pt x="3463335" y="5902471"/>
                </a:lnTo>
                <a:lnTo>
                  <a:pt x="0" y="59024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80175"/>
            <a:ext cx="7135146" cy="2245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21"/>
              </a:lnSpc>
            </a:pPr>
            <a:r>
              <a:rPr lang="en-US" sz="8980">
                <a:solidFill>
                  <a:srgbClr val="001A47"/>
                </a:solidFill>
                <a:latin typeface="Intro Rust"/>
              </a:rPr>
              <a:t>SIGN UP</a:t>
            </a:r>
          </a:p>
          <a:p>
            <a:pPr algn="l" marL="0" indent="0" lvl="0">
              <a:lnSpc>
                <a:spcPts val="8621"/>
              </a:lnSpc>
              <a:spcBef>
                <a:spcPct val="0"/>
              </a:spcBef>
            </a:pPr>
            <a:r>
              <a:rPr lang="en-US" sz="8980">
                <a:solidFill>
                  <a:srgbClr val="001A47"/>
                </a:solidFill>
                <a:latin typeface="Intro Rust"/>
              </a:rPr>
              <a:t>PAGE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313570" y="2675915"/>
            <a:ext cx="3570944" cy="6582385"/>
          </a:xfrm>
          <a:custGeom>
            <a:avLst/>
            <a:gdLst/>
            <a:ahLst/>
            <a:cxnLst/>
            <a:rect r="r" b="b" t="t" l="l"/>
            <a:pathLst>
              <a:path h="6582385" w="3570944">
                <a:moveTo>
                  <a:pt x="0" y="0"/>
                </a:moveTo>
                <a:lnTo>
                  <a:pt x="3570944" y="0"/>
                </a:lnTo>
                <a:lnTo>
                  <a:pt x="3570944" y="6582385"/>
                </a:lnTo>
                <a:lnTo>
                  <a:pt x="0" y="65823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0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40736" y="2470856"/>
            <a:ext cx="13084230" cy="6787444"/>
          </a:xfrm>
          <a:custGeom>
            <a:avLst/>
            <a:gdLst/>
            <a:ahLst/>
            <a:cxnLst/>
            <a:rect r="r" b="b" t="t" l="l"/>
            <a:pathLst>
              <a:path h="6787444" w="13084230">
                <a:moveTo>
                  <a:pt x="0" y="0"/>
                </a:moveTo>
                <a:lnTo>
                  <a:pt x="13084230" y="0"/>
                </a:lnTo>
                <a:lnTo>
                  <a:pt x="13084230" y="6787444"/>
                </a:lnTo>
                <a:lnTo>
                  <a:pt x="0" y="6787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80175"/>
            <a:ext cx="7833151" cy="2245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21"/>
              </a:lnSpc>
            </a:pPr>
            <a:r>
              <a:rPr lang="en-US" sz="8980">
                <a:solidFill>
                  <a:srgbClr val="001A47"/>
                </a:solidFill>
                <a:latin typeface="Intro Rust"/>
              </a:rPr>
              <a:t>USER</a:t>
            </a:r>
          </a:p>
          <a:p>
            <a:pPr algn="l" marL="0" indent="0" lvl="0">
              <a:lnSpc>
                <a:spcPts val="8621"/>
              </a:lnSpc>
              <a:spcBef>
                <a:spcPct val="0"/>
              </a:spcBef>
            </a:pPr>
            <a:r>
              <a:rPr lang="en-US" sz="8980">
                <a:solidFill>
                  <a:srgbClr val="001A47"/>
                </a:solidFill>
                <a:latin typeface="Intro Rust"/>
              </a:rPr>
              <a:t>DASHBOARD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75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07992" y="2149377"/>
            <a:ext cx="7702616" cy="6386169"/>
          </a:xfrm>
          <a:custGeom>
            <a:avLst/>
            <a:gdLst/>
            <a:ahLst/>
            <a:cxnLst/>
            <a:rect r="r" b="b" t="t" l="l"/>
            <a:pathLst>
              <a:path h="6386169" w="7702616">
                <a:moveTo>
                  <a:pt x="0" y="0"/>
                </a:moveTo>
                <a:lnTo>
                  <a:pt x="7702616" y="0"/>
                </a:lnTo>
                <a:lnTo>
                  <a:pt x="7702616" y="6386169"/>
                </a:lnTo>
                <a:lnTo>
                  <a:pt x="0" y="63861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26889" y="3648476"/>
            <a:ext cx="9496782" cy="4537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4"/>
              </a:lnSpc>
            </a:pPr>
            <a:r>
              <a:rPr lang="en-US" sz="3603">
                <a:solidFill>
                  <a:srgbClr val="F3F0EC"/>
                </a:solidFill>
                <a:latin typeface="Cooper Hewitt"/>
              </a:rPr>
              <a:t>To build a web application which is Remote, Secure and User-friendly.</a:t>
            </a:r>
          </a:p>
          <a:p>
            <a:pPr>
              <a:lnSpc>
                <a:spcPts val="5044"/>
              </a:lnSpc>
            </a:pPr>
          </a:p>
          <a:p>
            <a:pPr>
              <a:lnSpc>
                <a:spcPts val="5044"/>
              </a:lnSpc>
            </a:pPr>
            <a:r>
              <a:rPr lang="en-US" sz="3603">
                <a:solidFill>
                  <a:srgbClr val="F3F0EC"/>
                </a:solidFill>
                <a:latin typeface="Cooper Hewitt"/>
              </a:rPr>
              <a:t>A platform that could overcome the problems in the existing manual banking system.</a:t>
            </a:r>
          </a:p>
          <a:p>
            <a:pPr>
              <a:lnSpc>
                <a:spcPts val="5044"/>
              </a:lnSpc>
            </a:pPr>
          </a:p>
          <a:p>
            <a:pPr algn="ctr" marL="0" indent="0" lvl="0">
              <a:lnSpc>
                <a:spcPts val="5044"/>
              </a:lnSpc>
              <a:spcBef>
                <a:spcPct val="0"/>
              </a:spcBef>
            </a:pPr>
            <a:r>
              <a:rPr lang="en-US" sz="3603">
                <a:solidFill>
                  <a:srgbClr val="F3F0EC"/>
                </a:solidFill>
                <a:latin typeface="Cooper Hewitt"/>
              </a:rPr>
              <a:t>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74514" y="2125174"/>
            <a:ext cx="13135416" cy="116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9000">
                <a:solidFill>
                  <a:srgbClr val="F3F0EC"/>
                </a:solidFill>
                <a:latin typeface="Intro Rust"/>
              </a:rPr>
              <a:t>AIM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0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63043" y="1902864"/>
            <a:ext cx="14196257" cy="7355436"/>
          </a:xfrm>
          <a:custGeom>
            <a:avLst/>
            <a:gdLst/>
            <a:ahLst/>
            <a:cxnLst/>
            <a:rect r="r" b="b" t="t" l="l"/>
            <a:pathLst>
              <a:path h="7355436" w="14196257">
                <a:moveTo>
                  <a:pt x="0" y="0"/>
                </a:moveTo>
                <a:lnTo>
                  <a:pt x="14196257" y="0"/>
                </a:lnTo>
                <a:lnTo>
                  <a:pt x="14196257" y="7355436"/>
                </a:lnTo>
                <a:lnTo>
                  <a:pt x="0" y="73554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80175"/>
            <a:ext cx="7833151" cy="2245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21"/>
              </a:lnSpc>
            </a:pPr>
            <a:r>
              <a:rPr lang="en-US" sz="8980">
                <a:solidFill>
                  <a:srgbClr val="001A47"/>
                </a:solidFill>
                <a:latin typeface="Intro Rust"/>
              </a:rPr>
              <a:t>USER</a:t>
            </a:r>
          </a:p>
          <a:p>
            <a:pPr algn="l" marL="0" indent="0" lvl="0">
              <a:lnSpc>
                <a:spcPts val="8621"/>
              </a:lnSpc>
              <a:spcBef>
                <a:spcPct val="0"/>
              </a:spcBef>
            </a:pPr>
            <a:r>
              <a:rPr lang="en-US" sz="8980">
                <a:solidFill>
                  <a:srgbClr val="001A47"/>
                </a:solidFill>
                <a:latin typeface="Intro Rust"/>
              </a:rPr>
              <a:t>PROFILE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0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80147" y="1902864"/>
            <a:ext cx="14179153" cy="7355436"/>
          </a:xfrm>
          <a:custGeom>
            <a:avLst/>
            <a:gdLst/>
            <a:ahLst/>
            <a:cxnLst/>
            <a:rect r="r" b="b" t="t" l="l"/>
            <a:pathLst>
              <a:path h="7355436" w="14179153">
                <a:moveTo>
                  <a:pt x="0" y="0"/>
                </a:moveTo>
                <a:lnTo>
                  <a:pt x="14179153" y="0"/>
                </a:lnTo>
                <a:lnTo>
                  <a:pt x="14179153" y="7355436"/>
                </a:lnTo>
                <a:lnTo>
                  <a:pt x="0" y="73554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80175"/>
            <a:ext cx="7833151" cy="2245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21"/>
              </a:lnSpc>
            </a:pPr>
            <a:r>
              <a:rPr lang="en-US" sz="8980">
                <a:solidFill>
                  <a:srgbClr val="001A47"/>
                </a:solidFill>
                <a:latin typeface="Intro Rust"/>
              </a:rPr>
              <a:t>TRANSFER </a:t>
            </a:r>
          </a:p>
          <a:p>
            <a:pPr algn="l" marL="0" indent="0" lvl="0">
              <a:lnSpc>
                <a:spcPts val="8621"/>
              </a:lnSpc>
              <a:spcBef>
                <a:spcPct val="0"/>
              </a:spcBef>
            </a:pPr>
            <a:r>
              <a:rPr lang="en-US" sz="8980">
                <a:solidFill>
                  <a:srgbClr val="001A47"/>
                </a:solidFill>
                <a:latin typeface="Intro Rust"/>
              </a:rPr>
              <a:t>FUNDS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0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80147" y="1902864"/>
            <a:ext cx="14179153" cy="7355436"/>
          </a:xfrm>
          <a:custGeom>
            <a:avLst/>
            <a:gdLst/>
            <a:ahLst/>
            <a:cxnLst/>
            <a:rect r="r" b="b" t="t" l="l"/>
            <a:pathLst>
              <a:path h="7355436" w="14179153">
                <a:moveTo>
                  <a:pt x="0" y="0"/>
                </a:moveTo>
                <a:lnTo>
                  <a:pt x="14179153" y="0"/>
                </a:lnTo>
                <a:lnTo>
                  <a:pt x="14179153" y="7355436"/>
                </a:lnTo>
                <a:lnTo>
                  <a:pt x="0" y="73554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80175"/>
            <a:ext cx="7833151" cy="2245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21"/>
              </a:lnSpc>
            </a:pPr>
            <a:r>
              <a:rPr lang="en-US" sz="8980">
                <a:solidFill>
                  <a:srgbClr val="001A47"/>
                </a:solidFill>
                <a:latin typeface="Intro Rust"/>
              </a:rPr>
              <a:t>WITHDRAW </a:t>
            </a:r>
          </a:p>
          <a:p>
            <a:pPr algn="l" marL="0" indent="0" lvl="0">
              <a:lnSpc>
                <a:spcPts val="8621"/>
              </a:lnSpc>
              <a:spcBef>
                <a:spcPct val="0"/>
              </a:spcBef>
            </a:pPr>
            <a:r>
              <a:rPr lang="en-US" sz="8980">
                <a:solidFill>
                  <a:srgbClr val="001A47"/>
                </a:solidFill>
                <a:latin typeface="Intro Rust"/>
              </a:rPr>
              <a:t>FUNDS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0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86081" y="1825179"/>
            <a:ext cx="14313459" cy="7433121"/>
          </a:xfrm>
          <a:custGeom>
            <a:avLst/>
            <a:gdLst/>
            <a:ahLst/>
            <a:cxnLst/>
            <a:rect r="r" b="b" t="t" l="l"/>
            <a:pathLst>
              <a:path h="7433121" w="14313459">
                <a:moveTo>
                  <a:pt x="0" y="0"/>
                </a:moveTo>
                <a:lnTo>
                  <a:pt x="14313459" y="0"/>
                </a:lnTo>
                <a:lnTo>
                  <a:pt x="14313459" y="7433121"/>
                </a:lnTo>
                <a:lnTo>
                  <a:pt x="0" y="74331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883" b="-65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80175"/>
            <a:ext cx="7833151" cy="2245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21"/>
              </a:lnSpc>
            </a:pPr>
            <a:r>
              <a:rPr lang="en-US" sz="8980">
                <a:solidFill>
                  <a:srgbClr val="001A47"/>
                </a:solidFill>
                <a:latin typeface="Intro Rust"/>
              </a:rPr>
              <a:t>CREATE</a:t>
            </a:r>
          </a:p>
          <a:p>
            <a:pPr algn="l" marL="0" indent="0" lvl="0">
              <a:lnSpc>
                <a:spcPts val="8621"/>
              </a:lnSpc>
              <a:spcBef>
                <a:spcPct val="0"/>
              </a:spcBef>
            </a:pPr>
            <a:r>
              <a:rPr lang="en-US" sz="8980">
                <a:solidFill>
                  <a:srgbClr val="001A47"/>
                </a:solidFill>
                <a:latin typeface="Intro Rust"/>
              </a:rPr>
              <a:t>ACCOUNT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3475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72405" y="3644265"/>
            <a:ext cx="13135416" cy="3023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12000">
                <a:solidFill>
                  <a:srgbClr val="F3F0EC"/>
                </a:solidFill>
                <a:latin typeface="Intro Rust"/>
              </a:rPr>
              <a:t>ADMIN </a:t>
            </a:r>
          </a:p>
          <a:p>
            <a:pPr algn="ctr" marL="0" indent="0" lvl="0">
              <a:lnSpc>
                <a:spcPts val="11519"/>
              </a:lnSpc>
              <a:spcBef>
                <a:spcPct val="0"/>
              </a:spcBef>
            </a:pPr>
            <a:r>
              <a:rPr lang="en-US" sz="12000">
                <a:solidFill>
                  <a:srgbClr val="F3F0EC"/>
                </a:solidFill>
                <a:latin typeface="Intro Rust"/>
              </a:rPr>
              <a:t>SIDE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0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95995" y="1902864"/>
            <a:ext cx="14363305" cy="7355436"/>
          </a:xfrm>
          <a:custGeom>
            <a:avLst/>
            <a:gdLst/>
            <a:ahLst/>
            <a:cxnLst/>
            <a:rect r="r" b="b" t="t" l="l"/>
            <a:pathLst>
              <a:path h="7355436" w="14363305">
                <a:moveTo>
                  <a:pt x="0" y="0"/>
                </a:moveTo>
                <a:lnTo>
                  <a:pt x="14363305" y="0"/>
                </a:lnTo>
                <a:lnTo>
                  <a:pt x="14363305" y="7355436"/>
                </a:lnTo>
                <a:lnTo>
                  <a:pt x="0" y="73554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29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80175"/>
            <a:ext cx="7833151" cy="2245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21"/>
              </a:lnSpc>
            </a:pPr>
            <a:r>
              <a:rPr lang="en-US" sz="8980">
                <a:solidFill>
                  <a:srgbClr val="001A47"/>
                </a:solidFill>
                <a:latin typeface="Intro Rust"/>
              </a:rPr>
              <a:t>ADMIN </a:t>
            </a:r>
          </a:p>
          <a:p>
            <a:pPr algn="l" marL="0" indent="0" lvl="0">
              <a:lnSpc>
                <a:spcPts val="8621"/>
              </a:lnSpc>
              <a:spcBef>
                <a:spcPct val="0"/>
              </a:spcBef>
            </a:pPr>
            <a:r>
              <a:rPr lang="en-US" sz="8980">
                <a:solidFill>
                  <a:srgbClr val="001A47"/>
                </a:solidFill>
                <a:latin typeface="Intro Rust"/>
              </a:rPr>
              <a:t>DASHBOARD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0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80147" y="1902864"/>
            <a:ext cx="14179153" cy="7355436"/>
          </a:xfrm>
          <a:custGeom>
            <a:avLst/>
            <a:gdLst/>
            <a:ahLst/>
            <a:cxnLst/>
            <a:rect r="r" b="b" t="t" l="l"/>
            <a:pathLst>
              <a:path h="7355436" w="14179153">
                <a:moveTo>
                  <a:pt x="0" y="0"/>
                </a:moveTo>
                <a:lnTo>
                  <a:pt x="14179153" y="0"/>
                </a:lnTo>
                <a:lnTo>
                  <a:pt x="14179153" y="7355436"/>
                </a:lnTo>
                <a:lnTo>
                  <a:pt x="0" y="73554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80175"/>
            <a:ext cx="12813611" cy="2245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21"/>
              </a:lnSpc>
            </a:pPr>
            <a:r>
              <a:rPr lang="en-US" sz="8980">
                <a:solidFill>
                  <a:srgbClr val="001A47"/>
                </a:solidFill>
                <a:latin typeface="Intro Rust"/>
              </a:rPr>
              <a:t>ADMIN </a:t>
            </a:r>
          </a:p>
          <a:p>
            <a:pPr algn="l" marL="0" indent="0" lvl="0">
              <a:lnSpc>
                <a:spcPts val="8621"/>
              </a:lnSpc>
              <a:spcBef>
                <a:spcPct val="0"/>
              </a:spcBef>
            </a:pPr>
            <a:r>
              <a:rPr lang="en-US" sz="8980">
                <a:solidFill>
                  <a:srgbClr val="001A47"/>
                </a:solidFill>
                <a:latin typeface="Intro Rust"/>
              </a:rPr>
              <a:t>ACCOUNT LIST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0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14231" y="1902864"/>
            <a:ext cx="14145069" cy="7355436"/>
          </a:xfrm>
          <a:custGeom>
            <a:avLst/>
            <a:gdLst/>
            <a:ahLst/>
            <a:cxnLst/>
            <a:rect r="r" b="b" t="t" l="l"/>
            <a:pathLst>
              <a:path h="7355436" w="14145069">
                <a:moveTo>
                  <a:pt x="0" y="0"/>
                </a:moveTo>
                <a:lnTo>
                  <a:pt x="14145069" y="0"/>
                </a:lnTo>
                <a:lnTo>
                  <a:pt x="14145069" y="7355436"/>
                </a:lnTo>
                <a:lnTo>
                  <a:pt x="0" y="73554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80175"/>
            <a:ext cx="12813611" cy="2245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21"/>
              </a:lnSpc>
            </a:pPr>
            <a:r>
              <a:rPr lang="en-US" sz="8980">
                <a:solidFill>
                  <a:srgbClr val="001A47"/>
                </a:solidFill>
                <a:latin typeface="Intro Rust"/>
              </a:rPr>
              <a:t>ADMIN </a:t>
            </a:r>
          </a:p>
          <a:p>
            <a:pPr algn="l" marL="0" indent="0" lvl="0">
              <a:lnSpc>
                <a:spcPts val="8621"/>
              </a:lnSpc>
              <a:spcBef>
                <a:spcPct val="0"/>
              </a:spcBef>
            </a:pPr>
            <a:r>
              <a:rPr lang="en-US" sz="8980">
                <a:solidFill>
                  <a:srgbClr val="001A47"/>
                </a:solidFill>
                <a:latin typeface="Intro Rust"/>
              </a:rPr>
              <a:t>TRANSACTION LIST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0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61706" y="1902864"/>
            <a:ext cx="14302894" cy="7343392"/>
          </a:xfrm>
          <a:custGeom>
            <a:avLst/>
            <a:gdLst/>
            <a:ahLst/>
            <a:cxnLst/>
            <a:rect r="r" b="b" t="t" l="l"/>
            <a:pathLst>
              <a:path h="7343392" w="14302894">
                <a:moveTo>
                  <a:pt x="0" y="0"/>
                </a:moveTo>
                <a:lnTo>
                  <a:pt x="14302895" y="0"/>
                </a:lnTo>
                <a:lnTo>
                  <a:pt x="14302895" y="7343392"/>
                </a:lnTo>
                <a:lnTo>
                  <a:pt x="0" y="73433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26" r="-1292" b="-136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80175"/>
            <a:ext cx="15915477" cy="2245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21"/>
              </a:lnSpc>
            </a:pPr>
            <a:r>
              <a:rPr lang="en-US" sz="8980">
                <a:solidFill>
                  <a:srgbClr val="001A47"/>
                </a:solidFill>
                <a:latin typeface="Intro Rust"/>
              </a:rPr>
              <a:t>ADMIN </a:t>
            </a:r>
          </a:p>
          <a:p>
            <a:pPr algn="l" marL="0" indent="0" lvl="0">
              <a:lnSpc>
                <a:spcPts val="8621"/>
              </a:lnSpc>
              <a:spcBef>
                <a:spcPct val="0"/>
              </a:spcBef>
            </a:pPr>
            <a:r>
              <a:rPr lang="en-US" sz="8980">
                <a:solidFill>
                  <a:srgbClr val="001A47"/>
                </a:solidFill>
                <a:latin typeface="Intro Rust"/>
              </a:rPr>
              <a:t>REGISTER NEW CUSTOMER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bg>
      <p:bgPr>
        <a:solidFill>
          <a:srgbClr val="3475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72405" y="3644265"/>
            <a:ext cx="13135416" cy="1565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19"/>
              </a:lnSpc>
              <a:spcBef>
                <a:spcPct val="0"/>
              </a:spcBef>
            </a:pPr>
            <a:r>
              <a:rPr lang="en-US" sz="12000">
                <a:solidFill>
                  <a:srgbClr val="F3F0EC"/>
                </a:solidFill>
                <a:latin typeface="Intro Rust"/>
              </a:rPr>
              <a:t>DEMO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3F0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7320" y="3886834"/>
            <a:ext cx="3388048" cy="4359851"/>
            <a:chOff x="0" y="0"/>
            <a:chExt cx="3133810" cy="40326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33810" cy="4032690"/>
            </a:xfrm>
            <a:custGeom>
              <a:avLst/>
              <a:gdLst/>
              <a:ahLst/>
              <a:cxnLst/>
              <a:rect r="r" b="b" t="t" l="l"/>
              <a:pathLst>
                <a:path h="4032690" w="3133810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90"/>
                    <a:pt x="3009350" y="4032690"/>
                  </a:cubicBezTo>
                  <a:close/>
                </a:path>
              </a:pathLst>
            </a:custGeom>
            <a:solidFill>
              <a:srgbClr val="5C9C9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367528" y="3886834"/>
            <a:ext cx="3388048" cy="4359851"/>
            <a:chOff x="0" y="0"/>
            <a:chExt cx="3133810" cy="40326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33810" cy="4032690"/>
            </a:xfrm>
            <a:custGeom>
              <a:avLst/>
              <a:gdLst/>
              <a:ahLst/>
              <a:cxnLst/>
              <a:rect r="r" b="b" t="t" l="l"/>
              <a:pathLst>
                <a:path h="4032690" w="3133810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90"/>
                    <a:pt x="3009350" y="4032690"/>
                  </a:cubicBezTo>
                  <a:close/>
                </a:path>
              </a:pathLst>
            </a:custGeom>
            <a:solidFill>
              <a:srgbClr val="5C9C9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3202632" y="3886834"/>
            <a:ext cx="3388048" cy="4359851"/>
            <a:chOff x="0" y="0"/>
            <a:chExt cx="3133810" cy="403268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133810" cy="4032690"/>
            </a:xfrm>
            <a:custGeom>
              <a:avLst/>
              <a:gdLst/>
              <a:ahLst/>
              <a:cxnLst/>
              <a:rect r="r" b="b" t="t" l="l"/>
              <a:pathLst>
                <a:path h="4032690" w="3133810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90"/>
                    <a:pt x="3009350" y="4032690"/>
                  </a:cubicBezTo>
                  <a:close/>
                </a:path>
              </a:pathLst>
            </a:custGeom>
            <a:solidFill>
              <a:srgbClr val="5C9C97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5532424" y="3886834"/>
            <a:ext cx="3388048" cy="4359851"/>
            <a:chOff x="0" y="0"/>
            <a:chExt cx="3133810" cy="40326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33810" cy="4032690"/>
            </a:xfrm>
            <a:custGeom>
              <a:avLst/>
              <a:gdLst/>
              <a:ahLst/>
              <a:cxnLst/>
              <a:rect r="r" b="b" t="t" l="l"/>
              <a:pathLst>
                <a:path h="4032690" w="3133810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90"/>
                    <a:pt x="3009350" y="4032690"/>
                  </a:cubicBezTo>
                  <a:close/>
                </a:path>
              </a:pathLst>
            </a:custGeom>
            <a:solidFill>
              <a:srgbClr val="5C9C97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3712371" y="1879791"/>
            <a:ext cx="10863257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1A47"/>
                </a:solidFill>
                <a:latin typeface="Intro Rust"/>
              </a:rPr>
              <a:t>OBJECTIVES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21039" y="5904732"/>
            <a:ext cx="2715079" cy="2417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001A47"/>
                </a:solidFill>
                <a:latin typeface="Cooper Hewitt"/>
              </a:rPr>
              <a:t>To create a remote banking platform where customers can update their information.</a:t>
            </a:r>
          </a:p>
          <a:p>
            <a:pPr algn="l" marL="0" indent="0" lvl="0">
              <a:lnSpc>
                <a:spcPts val="312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021039" y="4024877"/>
            <a:ext cx="731749" cy="764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001A47"/>
                </a:solidFill>
                <a:latin typeface="Cooper Hewitt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880924" y="5599932"/>
            <a:ext cx="2715079" cy="2807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001A47"/>
                </a:solidFill>
                <a:latin typeface="Cooper Hewitt"/>
              </a:rPr>
              <a:t>Enabling ease of checking balance and transaction of money to or from their accounts by the customers.</a:t>
            </a:r>
          </a:p>
          <a:p>
            <a:pPr algn="l" marL="0" indent="0" lvl="0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001A47"/>
                </a:solidFill>
                <a:latin typeface="Cooper Hewitt"/>
              </a:rPr>
              <a:t>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91247" y="4024877"/>
            <a:ext cx="731749" cy="764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001A47"/>
                </a:solidFill>
                <a:latin typeface="Cooper Hewitt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526351" y="6295257"/>
            <a:ext cx="2715079" cy="1636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001A47"/>
                </a:solidFill>
                <a:latin typeface="Cooper Hewitt"/>
              </a:rPr>
              <a:t>Provide comfortable and user-friendly experience to the customer.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634182" y="4024877"/>
            <a:ext cx="731749" cy="764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001A47"/>
                </a:solidFill>
                <a:latin typeface="Cooper Hewitt"/>
              </a:rPr>
              <a:t>04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720572" y="6280017"/>
            <a:ext cx="2715079" cy="1636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001A47"/>
                </a:solidFill>
                <a:latin typeface="Cooper Hewitt"/>
              </a:rPr>
              <a:t>Show the bank balance of the customer after every transaction.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856143" y="4024877"/>
            <a:ext cx="731749" cy="764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001A47"/>
                </a:solidFill>
                <a:latin typeface="Cooper Hewitt"/>
              </a:rPr>
              <a:t>02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75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22096" y="1264814"/>
            <a:ext cx="12767553" cy="7757371"/>
            <a:chOff x="0" y="0"/>
            <a:chExt cx="4318901" cy="26240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18901" cy="2624098"/>
            </a:xfrm>
            <a:custGeom>
              <a:avLst/>
              <a:gdLst/>
              <a:ahLst/>
              <a:cxnLst/>
              <a:rect r="r" b="b" t="t" l="l"/>
              <a:pathLst>
                <a:path h="2624098" w="4318901">
                  <a:moveTo>
                    <a:pt x="0" y="0"/>
                  </a:moveTo>
                  <a:lnTo>
                    <a:pt x="4318901" y="0"/>
                  </a:lnTo>
                  <a:lnTo>
                    <a:pt x="4318901" y="2624098"/>
                  </a:lnTo>
                  <a:lnTo>
                    <a:pt x="0" y="2624098"/>
                  </a:lnTo>
                  <a:close/>
                </a:path>
              </a:pathLst>
            </a:custGeom>
            <a:solidFill>
              <a:srgbClr val="F3F0EC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5609010" y="3631609"/>
            <a:ext cx="10369967" cy="3591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92"/>
              </a:lnSpc>
            </a:pPr>
            <a:r>
              <a:rPr lang="en-US" sz="15200">
                <a:solidFill>
                  <a:srgbClr val="347571"/>
                </a:solidFill>
                <a:latin typeface="Intro Rust"/>
              </a:rPr>
              <a:t>THANK</a:t>
            </a:r>
          </a:p>
          <a:p>
            <a:pPr algn="ctr" marL="0" indent="0" lvl="0">
              <a:lnSpc>
                <a:spcPts val="13037"/>
              </a:lnSpc>
              <a:spcBef>
                <a:spcPct val="0"/>
              </a:spcBef>
            </a:pPr>
            <a:r>
              <a:rPr lang="en-US" sz="13580">
                <a:solidFill>
                  <a:srgbClr val="347571"/>
                </a:solidFill>
                <a:latin typeface="Intro Rust"/>
              </a:rPr>
              <a:t>YOU!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73015" y="1264814"/>
            <a:ext cx="5204491" cy="7757371"/>
          </a:xfrm>
          <a:custGeom>
            <a:avLst/>
            <a:gdLst/>
            <a:ahLst/>
            <a:cxnLst/>
            <a:rect r="r" b="b" t="t" l="l"/>
            <a:pathLst>
              <a:path h="7757371" w="5204491">
                <a:moveTo>
                  <a:pt x="0" y="0"/>
                </a:moveTo>
                <a:lnTo>
                  <a:pt x="5204491" y="0"/>
                </a:lnTo>
                <a:lnTo>
                  <a:pt x="5204491" y="7757372"/>
                </a:lnTo>
                <a:lnTo>
                  <a:pt x="0" y="7757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40131" y="7635295"/>
            <a:ext cx="1749518" cy="1386890"/>
          </a:xfrm>
          <a:custGeom>
            <a:avLst/>
            <a:gdLst/>
            <a:ahLst/>
            <a:cxnLst/>
            <a:rect r="r" b="b" t="t" l="l"/>
            <a:pathLst>
              <a:path h="1386890" w="1749518">
                <a:moveTo>
                  <a:pt x="0" y="0"/>
                </a:moveTo>
                <a:lnTo>
                  <a:pt x="1749518" y="0"/>
                </a:lnTo>
                <a:lnTo>
                  <a:pt x="1749518" y="1386891"/>
                </a:lnTo>
                <a:lnTo>
                  <a:pt x="0" y="13868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475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26889" y="3600851"/>
            <a:ext cx="11200624" cy="5589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7978" indent="-388989" lvl="1">
              <a:lnSpc>
                <a:spcPts val="5585"/>
              </a:lnSpc>
              <a:buFont typeface="Arial"/>
              <a:buChar char="•"/>
            </a:pPr>
            <a:r>
              <a:rPr lang="en-US" sz="3603">
                <a:solidFill>
                  <a:srgbClr val="F3F0EC"/>
                </a:solidFill>
                <a:latin typeface="Cooper Hewitt"/>
              </a:rPr>
              <a:t>  Registering and Logging into the Bank accounts</a:t>
            </a:r>
          </a:p>
          <a:p>
            <a:pPr marL="777978" indent="-388989" lvl="1">
              <a:lnSpc>
                <a:spcPts val="5585"/>
              </a:lnSpc>
              <a:buFont typeface="Arial"/>
              <a:buChar char="•"/>
            </a:pPr>
            <a:r>
              <a:rPr lang="en-US" sz="3603">
                <a:solidFill>
                  <a:srgbClr val="F3F0EC"/>
                </a:solidFill>
                <a:latin typeface="Cooper Hewitt"/>
              </a:rPr>
              <a:t>  </a:t>
            </a:r>
            <a:r>
              <a:rPr lang="en-US" sz="3603">
                <a:solidFill>
                  <a:srgbClr val="F3F0EC"/>
                </a:solidFill>
                <a:latin typeface="Cooper Hewitt"/>
              </a:rPr>
              <a:t>Online Transactions </a:t>
            </a:r>
          </a:p>
          <a:p>
            <a:pPr marL="777978" indent="-388989" lvl="1">
              <a:lnSpc>
                <a:spcPts val="5585"/>
              </a:lnSpc>
              <a:buFont typeface="Arial"/>
              <a:buChar char="•"/>
            </a:pPr>
            <a:r>
              <a:rPr lang="en-US" sz="3603">
                <a:solidFill>
                  <a:srgbClr val="F3F0EC"/>
                </a:solidFill>
                <a:latin typeface="Cooper Hewitt"/>
              </a:rPr>
              <a:t>  </a:t>
            </a:r>
            <a:r>
              <a:rPr lang="en-US" sz="3603">
                <a:solidFill>
                  <a:srgbClr val="F3F0EC"/>
                </a:solidFill>
                <a:latin typeface="Cooper Hewitt"/>
              </a:rPr>
              <a:t>Transaction Details and Monitoring by the Admin</a:t>
            </a:r>
          </a:p>
          <a:p>
            <a:pPr marL="777978" indent="-388989" lvl="1">
              <a:lnSpc>
                <a:spcPts val="5585"/>
              </a:lnSpc>
              <a:buFont typeface="Arial"/>
              <a:buChar char="•"/>
            </a:pPr>
            <a:r>
              <a:rPr lang="en-US" sz="3603">
                <a:solidFill>
                  <a:srgbClr val="F3F0EC"/>
                </a:solidFill>
                <a:latin typeface="Cooper Hewitt"/>
              </a:rPr>
              <a:t>  </a:t>
            </a:r>
            <a:r>
              <a:rPr lang="en-US" sz="3603">
                <a:solidFill>
                  <a:srgbClr val="F3F0EC"/>
                </a:solidFill>
                <a:latin typeface="Cooper Hewitt"/>
              </a:rPr>
              <a:t>Automatic Balance updates.</a:t>
            </a:r>
          </a:p>
          <a:p>
            <a:pPr marL="777978" indent="-388989" lvl="1">
              <a:lnSpc>
                <a:spcPts val="5585"/>
              </a:lnSpc>
              <a:buFont typeface="Arial"/>
              <a:buChar char="•"/>
            </a:pPr>
            <a:r>
              <a:rPr lang="en-US" sz="3603">
                <a:solidFill>
                  <a:srgbClr val="F3F0EC"/>
                </a:solidFill>
                <a:latin typeface="Cooper Hewitt"/>
              </a:rPr>
              <a:t>  </a:t>
            </a:r>
            <a:r>
              <a:rPr lang="en-US" sz="3603">
                <a:solidFill>
                  <a:srgbClr val="F3F0EC"/>
                </a:solidFill>
                <a:latin typeface="Cooper Hewitt"/>
              </a:rPr>
              <a:t>Tracking and Displaying the user information.</a:t>
            </a:r>
          </a:p>
          <a:p>
            <a:pPr marL="777978" indent="-388989" lvl="1">
              <a:lnSpc>
                <a:spcPts val="5585"/>
              </a:lnSpc>
              <a:buFont typeface="Arial"/>
              <a:buChar char="•"/>
            </a:pPr>
            <a:r>
              <a:rPr lang="en-US" sz="3603">
                <a:solidFill>
                  <a:srgbClr val="F3F0EC"/>
                </a:solidFill>
                <a:latin typeface="Cooper Hewitt"/>
              </a:rPr>
              <a:t>  </a:t>
            </a:r>
            <a:r>
              <a:rPr lang="en-US" sz="3603">
                <a:solidFill>
                  <a:srgbClr val="F3F0EC"/>
                </a:solidFill>
                <a:latin typeface="Cooper Hewitt"/>
              </a:rPr>
              <a:t>Updating the user information.</a:t>
            </a:r>
          </a:p>
          <a:p>
            <a:pPr>
              <a:lnSpc>
                <a:spcPts val="5044"/>
              </a:lnSpc>
            </a:pPr>
          </a:p>
          <a:p>
            <a:pPr algn="ctr" marL="0" indent="0" lvl="0">
              <a:lnSpc>
                <a:spcPts val="5044"/>
              </a:lnSpc>
              <a:spcBef>
                <a:spcPct val="0"/>
              </a:spcBef>
            </a:pPr>
            <a:r>
              <a:rPr lang="en-US" sz="3603">
                <a:solidFill>
                  <a:srgbClr val="F3F0EC"/>
                </a:solidFill>
                <a:latin typeface="Cooper Hewitt"/>
              </a:rPr>
              <a:t>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822164" y="2125174"/>
            <a:ext cx="13135416" cy="116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9000">
                <a:solidFill>
                  <a:srgbClr val="F3F0EC"/>
                </a:solidFill>
                <a:latin typeface="Intro Rust"/>
              </a:rPr>
              <a:t>FUNCTIONALITIES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666803" y="2609997"/>
            <a:ext cx="7785497" cy="6171776"/>
          </a:xfrm>
          <a:custGeom>
            <a:avLst/>
            <a:gdLst/>
            <a:ahLst/>
            <a:cxnLst/>
            <a:rect r="r" b="b" t="t" l="l"/>
            <a:pathLst>
              <a:path h="6171776" w="7785497">
                <a:moveTo>
                  <a:pt x="0" y="0"/>
                </a:moveTo>
                <a:lnTo>
                  <a:pt x="7785497" y="0"/>
                </a:lnTo>
                <a:lnTo>
                  <a:pt x="7785497" y="6171775"/>
                </a:lnTo>
                <a:lnTo>
                  <a:pt x="0" y="61717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3F0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7525995" cy="7023100"/>
            <a:chOff x="0" y="0"/>
            <a:chExt cx="10034660" cy="936413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23825"/>
              <a:ext cx="10034660" cy="2050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759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347571"/>
                  </a:solidFill>
                  <a:latin typeface="Intro Rust"/>
                </a:rPr>
                <a:t>SYSTEM REQUIREMENTS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408132"/>
              <a:ext cx="10034660" cy="69560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>
                  <a:solidFill>
                    <a:srgbClr val="001A47"/>
                  </a:solidFill>
                  <a:latin typeface="Cooper Hewitt Bold"/>
                </a:rPr>
                <a:t>Software Tools</a:t>
              </a:r>
            </a:p>
            <a:p>
              <a:pPr>
                <a:lnSpc>
                  <a:spcPts val="4640"/>
                </a:lnSpc>
              </a:pPr>
            </a:p>
            <a:p>
              <a:pPr>
                <a:lnSpc>
                  <a:spcPts val="4640"/>
                </a:lnSpc>
              </a:pPr>
              <a:r>
                <a:rPr lang="en-US" sz="3200">
                  <a:solidFill>
                    <a:srgbClr val="001A47"/>
                  </a:solidFill>
                  <a:latin typeface="Cooper Hewitt"/>
                </a:rPr>
                <a:t>Spring Boot (3.X version)</a:t>
              </a:r>
            </a:p>
            <a:p>
              <a:pPr>
                <a:lnSpc>
                  <a:spcPts val="4640"/>
                </a:lnSpc>
              </a:pPr>
              <a:r>
                <a:rPr lang="en-US" sz="3200">
                  <a:solidFill>
                    <a:srgbClr val="001A47"/>
                  </a:solidFill>
                  <a:latin typeface="Cooper Hewitt"/>
                </a:rPr>
                <a:t>React JS (16.X version)</a:t>
              </a:r>
            </a:p>
            <a:p>
              <a:pPr>
                <a:lnSpc>
                  <a:spcPts val="4640"/>
                </a:lnSpc>
              </a:pPr>
              <a:r>
                <a:rPr lang="en-US" sz="3200">
                  <a:solidFill>
                    <a:srgbClr val="001A47"/>
                  </a:solidFill>
                  <a:latin typeface="Cooper Hewitt"/>
                </a:rPr>
                <a:t>Java Development Kit (JDK 1.8 or above)</a:t>
              </a:r>
            </a:p>
            <a:p>
              <a:pPr>
                <a:lnSpc>
                  <a:spcPts val="4640"/>
                </a:lnSpc>
              </a:pPr>
              <a:r>
                <a:rPr lang="en-US" sz="3200">
                  <a:solidFill>
                    <a:srgbClr val="001A47"/>
                  </a:solidFill>
                  <a:latin typeface="Cooper Hewitt"/>
                </a:rPr>
                <a:t>Node.js</a:t>
              </a:r>
            </a:p>
            <a:p>
              <a:pPr>
                <a:lnSpc>
                  <a:spcPts val="4640"/>
                </a:lnSpc>
              </a:pPr>
              <a:r>
                <a:rPr lang="en-US" sz="3200">
                  <a:solidFill>
                    <a:srgbClr val="001A47"/>
                  </a:solidFill>
                  <a:latin typeface="Cooper Hewitt"/>
                </a:rPr>
                <a:t>IDE (Integrated Development Environment) - e.g., Eclipse, Visual Studio Code</a:t>
              </a:r>
            </a:p>
            <a:p>
              <a:pPr algn="l">
                <a:lnSpc>
                  <a:spcPts val="448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733305" y="1708468"/>
            <a:ext cx="7525995" cy="6870065"/>
            <a:chOff x="0" y="0"/>
            <a:chExt cx="10034660" cy="916008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23825"/>
              <a:ext cx="10034660" cy="1085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759"/>
                </a:lnSpc>
                <a:spcBef>
                  <a:spcPct val="0"/>
                </a:spcBef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423882"/>
              <a:ext cx="10034660" cy="77362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40"/>
                </a:lnSpc>
              </a:pPr>
              <a:r>
                <a:rPr lang="en-US" sz="3200">
                  <a:solidFill>
                    <a:srgbClr val="001A47"/>
                  </a:solidFill>
                  <a:latin typeface="Cooper Hewitt Bold"/>
                </a:rPr>
                <a:t>Hardware Requirements</a:t>
              </a:r>
            </a:p>
            <a:p>
              <a:pPr>
                <a:lnSpc>
                  <a:spcPts val="4640"/>
                </a:lnSpc>
              </a:pPr>
            </a:p>
            <a:p>
              <a:pPr>
                <a:lnSpc>
                  <a:spcPts val="4640"/>
                </a:lnSpc>
              </a:pPr>
              <a:r>
                <a:rPr lang="en-US" sz="3200">
                  <a:solidFill>
                    <a:srgbClr val="001A47"/>
                  </a:solidFill>
                  <a:latin typeface="Cooper Hewitt"/>
                </a:rPr>
                <a:t>Processor: Intel Core i5 or equivalent</a:t>
              </a:r>
            </a:p>
            <a:p>
              <a:pPr>
                <a:lnSpc>
                  <a:spcPts val="4640"/>
                </a:lnSpc>
              </a:pPr>
              <a:r>
                <a:rPr lang="en-US" sz="3200">
                  <a:solidFill>
                    <a:srgbClr val="001A47"/>
                  </a:solidFill>
                  <a:latin typeface="Cooper Hewitt"/>
                </a:rPr>
                <a:t>RAM: Minimum 8 GB</a:t>
              </a:r>
            </a:p>
            <a:p>
              <a:pPr>
                <a:lnSpc>
                  <a:spcPts val="4640"/>
                </a:lnSpc>
              </a:pPr>
              <a:r>
                <a:rPr lang="en-US" sz="3200">
                  <a:solidFill>
                    <a:srgbClr val="001A47"/>
                  </a:solidFill>
                  <a:latin typeface="Cooper Hewitt"/>
                </a:rPr>
                <a:t>Storage: At least 20 GB of free disk space</a:t>
              </a:r>
            </a:p>
            <a:p>
              <a:pPr>
                <a:lnSpc>
                  <a:spcPts val="4640"/>
                </a:lnSpc>
              </a:pPr>
              <a:r>
                <a:rPr lang="en-US" sz="3200">
                  <a:solidFill>
                    <a:srgbClr val="001A47"/>
                  </a:solidFill>
                  <a:latin typeface="Cooper Hewitt"/>
                </a:rPr>
                <a:t>Operating System: Windows, macOS, or Linux</a:t>
              </a:r>
            </a:p>
            <a:p>
              <a:pPr>
                <a:lnSpc>
                  <a:spcPts val="4640"/>
                </a:lnSpc>
              </a:pPr>
              <a:r>
                <a:rPr lang="en-US" sz="3200">
                  <a:solidFill>
                    <a:srgbClr val="001A47"/>
                  </a:solidFill>
                  <a:latin typeface="Cooper Hewitt"/>
                </a:rPr>
                <a:t>Stable internet connection</a:t>
              </a:r>
            </a:p>
            <a:p>
              <a:pPr>
                <a:lnSpc>
                  <a:spcPts val="4480"/>
                </a:lnSpc>
              </a:pPr>
            </a:p>
            <a:p>
              <a:pPr algn="l">
                <a:lnSpc>
                  <a:spcPts val="4480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0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75168" y="522649"/>
            <a:ext cx="13737665" cy="9241702"/>
          </a:xfrm>
          <a:custGeom>
            <a:avLst/>
            <a:gdLst/>
            <a:ahLst/>
            <a:cxnLst/>
            <a:rect r="r" b="b" t="t" l="l"/>
            <a:pathLst>
              <a:path h="9241702" w="13737665">
                <a:moveTo>
                  <a:pt x="0" y="0"/>
                </a:moveTo>
                <a:lnTo>
                  <a:pt x="13737664" y="0"/>
                </a:lnTo>
                <a:lnTo>
                  <a:pt x="13737664" y="9241702"/>
                </a:lnTo>
                <a:lnTo>
                  <a:pt x="0" y="92417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261890" y="1704688"/>
            <a:ext cx="9764220" cy="5812277"/>
            <a:chOff x="0" y="0"/>
            <a:chExt cx="3302959" cy="19661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02958" cy="1966128"/>
            </a:xfrm>
            <a:custGeom>
              <a:avLst/>
              <a:gdLst/>
              <a:ahLst/>
              <a:cxnLst/>
              <a:rect r="r" b="b" t="t" l="l"/>
              <a:pathLst>
                <a:path h="1966128" w="3302958">
                  <a:moveTo>
                    <a:pt x="0" y="0"/>
                  </a:moveTo>
                  <a:lnTo>
                    <a:pt x="3302958" y="0"/>
                  </a:lnTo>
                  <a:lnTo>
                    <a:pt x="3302958" y="1966128"/>
                  </a:lnTo>
                  <a:lnTo>
                    <a:pt x="0" y="1966128"/>
                  </a:lnTo>
                  <a:close/>
                </a:path>
              </a:pathLst>
            </a:custGeom>
            <a:solidFill>
              <a:srgbClr val="F3F0EC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4307439" y="3973830"/>
            <a:ext cx="9673122" cy="116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0"/>
              </a:lnSpc>
              <a:spcBef>
                <a:spcPct val="0"/>
              </a:spcBef>
            </a:pPr>
            <a:r>
              <a:rPr lang="en-US" sz="9000">
                <a:solidFill>
                  <a:srgbClr val="347571"/>
                </a:solidFill>
                <a:latin typeface="Intro Rust"/>
              </a:rPr>
              <a:t>ARCHITECTURE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0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4800" y="-1089013"/>
            <a:ext cx="19019444" cy="12794899"/>
          </a:xfrm>
          <a:custGeom>
            <a:avLst/>
            <a:gdLst/>
            <a:ahLst/>
            <a:cxnLst/>
            <a:rect r="r" b="b" t="t" l="l"/>
            <a:pathLst>
              <a:path h="12794899" w="19019444">
                <a:moveTo>
                  <a:pt x="0" y="0"/>
                </a:moveTo>
                <a:lnTo>
                  <a:pt x="19019444" y="0"/>
                </a:lnTo>
                <a:lnTo>
                  <a:pt x="19019444" y="12794898"/>
                </a:lnTo>
                <a:lnTo>
                  <a:pt x="0" y="12794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461154" y="592083"/>
            <a:ext cx="13544686" cy="8847505"/>
            <a:chOff x="0" y="0"/>
            <a:chExt cx="3325577" cy="217229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25577" cy="2172296"/>
            </a:xfrm>
            <a:custGeom>
              <a:avLst/>
              <a:gdLst/>
              <a:ahLst/>
              <a:cxnLst/>
              <a:rect r="r" b="b" t="t" l="l"/>
              <a:pathLst>
                <a:path h="2172296" w="3325577">
                  <a:moveTo>
                    <a:pt x="0" y="0"/>
                  </a:moveTo>
                  <a:lnTo>
                    <a:pt x="3325577" y="0"/>
                  </a:lnTo>
                  <a:lnTo>
                    <a:pt x="3325577" y="2172296"/>
                  </a:lnTo>
                  <a:lnTo>
                    <a:pt x="0" y="2172296"/>
                  </a:lnTo>
                  <a:close/>
                </a:path>
              </a:pathLst>
            </a:custGeom>
            <a:solidFill>
              <a:srgbClr val="F3F0EC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623833" y="2883316"/>
            <a:ext cx="13231077" cy="4854078"/>
          </a:xfrm>
          <a:custGeom>
            <a:avLst/>
            <a:gdLst/>
            <a:ahLst/>
            <a:cxnLst/>
            <a:rect r="r" b="b" t="t" l="l"/>
            <a:pathLst>
              <a:path h="4854078" w="13231077">
                <a:moveTo>
                  <a:pt x="0" y="0"/>
                </a:moveTo>
                <a:lnTo>
                  <a:pt x="13231077" y="0"/>
                </a:lnTo>
                <a:lnTo>
                  <a:pt x="13231077" y="4854077"/>
                </a:lnTo>
                <a:lnTo>
                  <a:pt x="0" y="48540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4922" r="0" b="-16724"/>
            </a:stretch>
          </a:blipFill>
        </p:spPr>
      </p:sp>
      <p:sp>
        <p:nvSpPr>
          <p:cNvPr name="AutoShape 6" id="6"/>
          <p:cNvSpPr/>
          <p:nvPr/>
        </p:nvSpPr>
        <p:spPr>
          <a:xfrm flipH="true">
            <a:off x="8287098" y="6127490"/>
            <a:ext cx="1904546" cy="0"/>
          </a:xfrm>
          <a:prstGeom prst="line">
            <a:avLst/>
          </a:prstGeom>
          <a:ln cap="flat" w="38100">
            <a:solidFill>
              <a:srgbClr val="0E80C6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7" id="7"/>
          <p:cNvGrpSpPr/>
          <p:nvPr/>
        </p:nvGrpSpPr>
        <p:grpSpPr>
          <a:xfrm rot="-5400000">
            <a:off x="8235982" y="5868688"/>
            <a:ext cx="204465" cy="102233"/>
            <a:chOff x="0" y="0"/>
            <a:chExt cx="812800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04775"/>
              <a:ext cx="698500" cy="511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0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99910" y="3965535"/>
            <a:ext cx="3260462" cy="1863121"/>
          </a:xfrm>
          <a:custGeom>
            <a:avLst/>
            <a:gdLst/>
            <a:ahLst/>
            <a:cxnLst/>
            <a:rect r="r" b="b" t="t" l="l"/>
            <a:pathLst>
              <a:path h="1863121" w="3260462">
                <a:moveTo>
                  <a:pt x="0" y="0"/>
                </a:moveTo>
                <a:lnTo>
                  <a:pt x="3260462" y="0"/>
                </a:lnTo>
                <a:lnTo>
                  <a:pt x="3260462" y="1863121"/>
                </a:lnTo>
                <a:lnTo>
                  <a:pt x="0" y="18631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531" t="-88827" r="-43950" b="-5282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76068" y="3900965"/>
            <a:ext cx="2656347" cy="1992260"/>
          </a:xfrm>
          <a:custGeom>
            <a:avLst/>
            <a:gdLst/>
            <a:ahLst/>
            <a:cxnLst/>
            <a:rect r="r" b="b" t="t" l="l"/>
            <a:pathLst>
              <a:path h="1992260" w="2656347">
                <a:moveTo>
                  <a:pt x="0" y="0"/>
                </a:moveTo>
                <a:lnTo>
                  <a:pt x="2656347" y="0"/>
                </a:lnTo>
                <a:lnTo>
                  <a:pt x="2656347" y="1992261"/>
                </a:lnTo>
                <a:lnTo>
                  <a:pt x="0" y="19922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76068" y="1616627"/>
            <a:ext cx="4605775" cy="1677005"/>
          </a:xfrm>
          <a:custGeom>
            <a:avLst/>
            <a:gdLst/>
            <a:ahLst/>
            <a:cxnLst/>
            <a:rect r="r" b="b" t="t" l="l"/>
            <a:pathLst>
              <a:path h="1677005" w="4605775">
                <a:moveTo>
                  <a:pt x="0" y="0"/>
                </a:moveTo>
                <a:lnTo>
                  <a:pt x="4605775" y="0"/>
                </a:lnTo>
                <a:lnTo>
                  <a:pt x="4605775" y="1677006"/>
                </a:lnTo>
                <a:lnTo>
                  <a:pt x="0" y="16770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127122" y="3999302"/>
            <a:ext cx="3650788" cy="1893924"/>
          </a:xfrm>
          <a:custGeom>
            <a:avLst/>
            <a:gdLst/>
            <a:ahLst/>
            <a:cxnLst/>
            <a:rect r="r" b="b" t="t" l="l"/>
            <a:pathLst>
              <a:path h="1893924" w="3650788">
                <a:moveTo>
                  <a:pt x="0" y="0"/>
                </a:moveTo>
                <a:lnTo>
                  <a:pt x="3650788" y="0"/>
                </a:lnTo>
                <a:lnTo>
                  <a:pt x="3650788" y="1893924"/>
                </a:lnTo>
                <a:lnTo>
                  <a:pt x="0" y="18939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76068" y="6502826"/>
            <a:ext cx="2464360" cy="1992260"/>
          </a:xfrm>
          <a:custGeom>
            <a:avLst/>
            <a:gdLst/>
            <a:ahLst/>
            <a:cxnLst/>
            <a:rect r="r" b="b" t="t" l="l"/>
            <a:pathLst>
              <a:path h="1992260" w="2464360">
                <a:moveTo>
                  <a:pt x="0" y="0"/>
                </a:moveTo>
                <a:lnTo>
                  <a:pt x="2464359" y="0"/>
                </a:lnTo>
                <a:lnTo>
                  <a:pt x="2464359" y="1992260"/>
                </a:lnTo>
                <a:lnTo>
                  <a:pt x="0" y="19922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135741" y="3984585"/>
            <a:ext cx="1798598" cy="1863121"/>
          </a:xfrm>
          <a:custGeom>
            <a:avLst/>
            <a:gdLst/>
            <a:ahLst/>
            <a:cxnLst/>
            <a:rect r="r" b="b" t="t" l="l"/>
            <a:pathLst>
              <a:path h="1863121" w="1798598">
                <a:moveTo>
                  <a:pt x="0" y="0"/>
                </a:moveTo>
                <a:lnTo>
                  <a:pt x="1798598" y="0"/>
                </a:lnTo>
                <a:lnTo>
                  <a:pt x="1798598" y="1863121"/>
                </a:lnTo>
                <a:lnTo>
                  <a:pt x="0" y="18631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952842" y="6504931"/>
            <a:ext cx="2210693" cy="1956590"/>
          </a:xfrm>
          <a:custGeom>
            <a:avLst/>
            <a:gdLst/>
            <a:ahLst/>
            <a:cxnLst/>
            <a:rect r="r" b="b" t="t" l="l"/>
            <a:pathLst>
              <a:path h="1956590" w="2210693">
                <a:moveTo>
                  <a:pt x="0" y="0"/>
                </a:moveTo>
                <a:lnTo>
                  <a:pt x="2210693" y="0"/>
                </a:lnTo>
                <a:lnTo>
                  <a:pt x="2210693" y="1956590"/>
                </a:lnTo>
                <a:lnTo>
                  <a:pt x="0" y="19565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830141" y="1616627"/>
            <a:ext cx="4388743" cy="1672633"/>
          </a:xfrm>
          <a:custGeom>
            <a:avLst/>
            <a:gdLst/>
            <a:ahLst/>
            <a:cxnLst/>
            <a:rect r="r" b="b" t="t" l="l"/>
            <a:pathLst>
              <a:path h="1672633" w="4388743">
                <a:moveTo>
                  <a:pt x="0" y="0"/>
                </a:moveTo>
                <a:lnTo>
                  <a:pt x="4388743" y="0"/>
                </a:lnTo>
                <a:lnTo>
                  <a:pt x="4388743" y="1672633"/>
                </a:lnTo>
                <a:lnTo>
                  <a:pt x="0" y="16726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583359" y="6417101"/>
            <a:ext cx="5675941" cy="1589264"/>
          </a:xfrm>
          <a:custGeom>
            <a:avLst/>
            <a:gdLst/>
            <a:ahLst/>
            <a:cxnLst/>
            <a:rect r="r" b="b" t="t" l="l"/>
            <a:pathLst>
              <a:path h="1589264" w="5675941">
                <a:moveTo>
                  <a:pt x="0" y="0"/>
                </a:moveTo>
                <a:lnTo>
                  <a:pt x="5675941" y="0"/>
                </a:lnTo>
                <a:lnTo>
                  <a:pt x="5675941" y="1589263"/>
                </a:lnTo>
                <a:lnTo>
                  <a:pt x="0" y="15892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608755" y="6504931"/>
            <a:ext cx="2496157" cy="2496157"/>
          </a:xfrm>
          <a:custGeom>
            <a:avLst/>
            <a:gdLst/>
            <a:ahLst/>
            <a:cxnLst/>
            <a:rect r="r" b="b" t="t" l="l"/>
            <a:pathLst>
              <a:path h="2496157" w="2496157">
                <a:moveTo>
                  <a:pt x="0" y="0"/>
                </a:moveTo>
                <a:lnTo>
                  <a:pt x="2496157" y="0"/>
                </a:lnTo>
                <a:lnTo>
                  <a:pt x="2496157" y="2496157"/>
                </a:lnTo>
                <a:lnTo>
                  <a:pt x="0" y="249615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678286" y="1416197"/>
            <a:ext cx="3389906" cy="2073493"/>
          </a:xfrm>
          <a:custGeom>
            <a:avLst/>
            <a:gdLst/>
            <a:ahLst/>
            <a:cxnLst/>
            <a:rect r="r" b="b" t="t" l="l"/>
            <a:pathLst>
              <a:path h="2073493" w="3389906">
                <a:moveTo>
                  <a:pt x="0" y="0"/>
                </a:moveTo>
                <a:lnTo>
                  <a:pt x="3389906" y="0"/>
                </a:lnTo>
                <a:lnTo>
                  <a:pt x="3389906" y="2073493"/>
                </a:lnTo>
                <a:lnTo>
                  <a:pt x="0" y="207349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373239" y="8350612"/>
            <a:ext cx="2971164" cy="907688"/>
          </a:xfrm>
          <a:custGeom>
            <a:avLst/>
            <a:gdLst/>
            <a:ahLst/>
            <a:cxnLst/>
            <a:rect r="r" b="b" t="t" l="l"/>
            <a:pathLst>
              <a:path h="907688" w="2971164">
                <a:moveTo>
                  <a:pt x="0" y="0"/>
                </a:moveTo>
                <a:lnTo>
                  <a:pt x="2971165" y="0"/>
                </a:lnTo>
                <a:lnTo>
                  <a:pt x="2971165" y="907688"/>
                </a:lnTo>
                <a:lnTo>
                  <a:pt x="0" y="90768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-5400000">
            <a:off x="-3797981" y="4357039"/>
            <a:ext cx="10206790" cy="1492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014"/>
              </a:lnSpc>
              <a:spcBef>
                <a:spcPct val="0"/>
              </a:spcBef>
            </a:pPr>
            <a:r>
              <a:rPr lang="en-US" sz="11473">
                <a:solidFill>
                  <a:srgbClr val="347571"/>
                </a:solidFill>
                <a:latin typeface="Intro Rust"/>
              </a:rPr>
              <a:t>TECHSTACK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0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98153" y="0"/>
            <a:ext cx="13189847" cy="10287000"/>
            <a:chOff x="0" y="0"/>
            <a:chExt cx="4461751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61751" cy="3479800"/>
            </a:xfrm>
            <a:custGeom>
              <a:avLst/>
              <a:gdLst/>
              <a:ahLst/>
              <a:cxnLst/>
              <a:rect r="r" b="b" t="t" l="l"/>
              <a:pathLst>
                <a:path h="3479800" w="4461751">
                  <a:moveTo>
                    <a:pt x="0" y="0"/>
                  </a:moveTo>
                  <a:lnTo>
                    <a:pt x="4461751" y="0"/>
                  </a:lnTo>
                  <a:lnTo>
                    <a:pt x="446175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34757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88025" y="7139109"/>
            <a:ext cx="3064514" cy="2473898"/>
          </a:xfrm>
          <a:custGeom>
            <a:avLst/>
            <a:gdLst/>
            <a:ahLst/>
            <a:cxnLst/>
            <a:rect r="r" b="b" t="t" l="l"/>
            <a:pathLst>
              <a:path h="2473898" w="3064514">
                <a:moveTo>
                  <a:pt x="0" y="0"/>
                </a:moveTo>
                <a:lnTo>
                  <a:pt x="3064514" y="0"/>
                </a:lnTo>
                <a:lnTo>
                  <a:pt x="3064514" y="2473898"/>
                </a:lnTo>
                <a:lnTo>
                  <a:pt x="0" y="2473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88025" y="913584"/>
            <a:ext cx="10970855" cy="1636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40"/>
              </a:lnSpc>
            </a:pPr>
            <a:r>
              <a:rPr lang="en-US" sz="6500">
                <a:solidFill>
                  <a:srgbClr val="347571"/>
                </a:solidFill>
                <a:latin typeface="Intro Rust"/>
              </a:rPr>
              <a:t>PROJECT</a:t>
            </a:r>
          </a:p>
          <a:p>
            <a:pPr marL="0" indent="0" lvl="0">
              <a:lnSpc>
                <a:spcPts val="6240"/>
              </a:lnSpc>
              <a:spcBef>
                <a:spcPct val="0"/>
              </a:spcBef>
            </a:pPr>
            <a:r>
              <a:rPr lang="en-US" sz="6500">
                <a:solidFill>
                  <a:srgbClr val="347571"/>
                </a:solidFill>
                <a:latin typeface="Intro Rust"/>
              </a:rPr>
              <a:t>MODULES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351069" y="923925"/>
            <a:ext cx="6684014" cy="833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26578" indent="-513289" lvl="1">
              <a:lnSpc>
                <a:spcPts val="6656"/>
              </a:lnSpc>
              <a:buFont typeface="Arial"/>
              <a:buChar char="•"/>
            </a:pPr>
            <a:r>
              <a:rPr lang="en-US" sz="4754">
                <a:solidFill>
                  <a:srgbClr val="FFFFFF"/>
                </a:solidFill>
                <a:latin typeface="Arimo"/>
              </a:rPr>
              <a:t>Register &amp; Login</a:t>
            </a:r>
          </a:p>
          <a:p>
            <a:pPr algn="just" marL="2053156" indent="-684385" lvl="2">
              <a:lnSpc>
                <a:spcPts val="6656"/>
              </a:lnSpc>
              <a:buFont typeface="Arial"/>
              <a:buChar char="⚬"/>
            </a:pPr>
            <a:r>
              <a:rPr lang="en-US" sz="4754">
                <a:solidFill>
                  <a:srgbClr val="FFFFFF"/>
                </a:solidFill>
                <a:latin typeface="Arimo"/>
              </a:rPr>
              <a:t>Home Page</a:t>
            </a:r>
          </a:p>
          <a:p>
            <a:pPr algn="just" marL="2053156" indent="-684385" lvl="2">
              <a:lnSpc>
                <a:spcPts val="6656"/>
              </a:lnSpc>
              <a:buFont typeface="Arial"/>
              <a:buChar char="⚬"/>
            </a:pPr>
            <a:r>
              <a:rPr lang="en-US" sz="4754">
                <a:solidFill>
                  <a:srgbClr val="FFFFFF"/>
                </a:solidFill>
                <a:latin typeface="Arimo"/>
              </a:rPr>
              <a:t>Login Page </a:t>
            </a:r>
          </a:p>
          <a:p>
            <a:pPr algn="just" marL="2053156" indent="-684385" lvl="2">
              <a:lnSpc>
                <a:spcPts val="6656"/>
              </a:lnSpc>
              <a:buFont typeface="Arial"/>
              <a:buChar char="⚬"/>
            </a:pPr>
            <a:r>
              <a:rPr lang="en-US" sz="4754">
                <a:solidFill>
                  <a:srgbClr val="FFFFFF"/>
                </a:solidFill>
                <a:latin typeface="Arimo"/>
              </a:rPr>
              <a:t>Register Page</a:t>
            </a:r>
          </a:p>
          <a:p>
            <a:pPr algn="just" marL="1026578" indent="-513289" lvl="1">
              <a:lnSpc>
                <a:spcPts val="6656"/>
              </a:lnSpc>
              <a:buFont typeface="Arial"/>
              <a:buChar char="•"/>
            </a:pPr>
            <a:r>
              <a:rPr lang="en-US" sz="4754">
                <a:solidFill>
                  <a:srgbClr val="FFFFFF"/>
                </a:solidFill>
                <a:latin typeface="Arimo"/>
              </a:rPr>
              <a:t>Dashboard</a:t>
            </a:r>
          </a:p>
          <a:p>
            <a:pPr algn="just" marL="2053156" indent="-684385" lvl="2">
              <a:lnSpc>
                <a:spcPts val="6656"/>
              </a:lnSpc>
              <a:buFont typeface="Arial"/>
              <a:buChar char="⚬"/>
            </a:pPr>
            <a:r>
              <a:rPr lang="en-US" sz="4754">
                <a:solidFill>
                  <a:srgbClr val="FFFFFF"/>
                </a:solidFill>
                <a:latin typeface="Arimo"/>
              </a:rPr>
              <a:t>Transactions</a:t>
            </a:r>
          </a:p>
          <a:p>
            <a:pPr algn="just" marL="2053156" indent="-684385" lvl="2">
              <a:lnSpc>
                <a:spcPts val="6656"/>
              </a:lnSpc>
              <a:buFont typeface="Arial"/>
              <a:buChar char="⚬"/>
            </a:pPr>
            <a:r>
              <a:rPr lang="en-US" sz="4754">
                <a:solidFill>
                  <a:srgbClr val="FFFFFF"/>
                </a:solidFill>
                <a:latin typeface="Arimo"/>
              </a:rPr>
              <a:t>Customer Details</a:t>
            </a:r>
          </a:p>
          <a:p>
            <a:pPr algn="just" marL="1026578" indent="-513289" lvl="1">
              <a:lnSpc>
                <a:spcPts val="6656"/>
              </a:lnSpc>
              <a:buFont typeface="Arial"/>
              <a:buChar char="•"/>
            </a:pPr>
            <a:r>
              <a:rPr lang="en-US" sz="4754">
                <a:solidFill>
                  <a:srgbClr val="FFFFFF"/>
                </a:solidFill>
                <a:latin typeface="Arimo"/>
              </a:rPr>
              <a:t>Admin</a:t>
            </a:r>
          </a:p>
          <a:p>
            <a:pPr algn="just" marL="1026578" indent="-513289" lvl="1">
              <a:lnSpc>
                <a:spcPts val="6656"/>
              </a:lnSpc>
              <a:buFont typeface="Arial"/>
              <a:buChar char="•"/>
            </a:pPr>
            <a:r>
              <a:rPr lang="en-US" sz="4754">
                <a:solidFill>
                  <a:srgbClr val="FFFFFF"/>
                </a:solidFill>
                <a:latin typeface="Arimo"/>
              </a:rPr>
              <a:t> Admin login</a:t>
            </a:r>
          </a:p>
          <a:p>
            <a:pPr algn="just" marL="1026578" indent="-513289" lvl="1">
              <a:lnSpc>
                <a:spcPts val="6656"/>
              </a:lnSpc>
              <a:buFont typeface="Arial"/>
              <a:buChar char="•"/>
            </a:pPr>
            <a:r>
              <a:rPr lang="en-US" sz="4754">
                <a:solidFill>
                  <a:srgbClr val="FFFFFF"/>
                </a:solidFill>
                <a:latin typeface="Arimo"/>
              </a:rPr>
              <a:t> Transactions List   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DAFwHjtlqKE</dc:identifier>
  <dcterms:modified xsi:type="dcterms:W3CDTF">2011-08-01T06:04:30Z</dcterms:modified>
  <cp:revision>1</cp:revision>
  <dc:title>WF-RPS</dc:title>
</cp:coreProperties>
</file>